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hfcGBNUT3qiEmPBxdz1WULPflQ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681C40-A1D4-4815-A3DD-605AA91985B5}">
  <a:tblStyle styleId="{2E681C40-A1D4-4815-A3DD-605AA91985B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90a52dd7c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f90a52dd7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90a52dd7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34" name="Google Shape;134;g2f90a52dd7c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90a52dd7c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90a52dd7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Cameron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90a52dd7c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f90a52dd7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90a52dd7c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90a52dd7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90a52d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Dawson</a:t>
            </a:r>
            <a:endParaRPr/>
          </a:p>
        </p:txBody>
      </p:sp>
      <p:sp>
        <p:nvSpPr>
          <p:cNvPr id="70" name="Google Shape;70;g2f90a52dd7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90a52dd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Logan</a:t>
            </a:r>
            <a:endParaRPr/>
          </a:p>
        </p:txBody>
      </p:sp>
      <p:sp>
        <p:nvSpPr>
          <p:cNvPr id="82" name="Google Shape;82;g2f90a52dd7c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90a52dd7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Logan</a:t>
            </a:r>
            <a:endParaRPr/>
          </a:p>
        </p:txBody>
      </p:sp>
      <p:sp>
        <p:nvSpPr>
          <p:cNvPr id="88" name="Google Shape;88;g2f90a52dd7c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90a52dd7c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f90a52dd7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Logan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90a52dd7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Dawson</a:t>
            </a:r>
            <a:endParaRPr/>
          </a:p>
        </p:txBody>
      </p:sp>
      <p:sp>
        <p:nvSpPr>
          <p:cNvPr id="102" name="Google Shape;102;g2f90a52dd7c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90a52dd7c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f90a52dd7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Dawson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90a52dd7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119" name="Google Shape;119;g2f90a52dd7c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26: Voice-Controlled Robot</a:t>
            </a:r>
            <a:endParaRPr sz="337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3</a:t>
            </a:r>
            <a:br>
              <a:rPr lang="en-US"/>
            </a:br>
            <a:r>
              <a:rPr lang="en-US" sz="2455"/>
              <a:t>Logan Cardwell, Dawson Holly,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Nicholas McCray, Cameron Schoenfeld</a:t>
            </a:r>
            <a:br>
              <a:rPr lang="en-US" sz="2455"/>
            </a:br>
            <a:r>
              <a:rPr lang="en-US" sz="2455"/>
              <a:t>Sponsor: Zhewen Hu</a:t>
            </a:r>
            <a:br>
              <a:rPr lang="en-US" sz="2455"/>
            </a:br>
            <a:r>
              <a:rPr lang="en-US" sz="2455"/>
              <a:t>TA: Zhewen Hu</a:t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90a52dd7c_0_174"/>
          <p:cNvSpPr txBox="1"/>
          <p:nvPr>
            <p:ph type="title"/>
          </p:nvPr>
        </p:nvSpPr>
        <p:spPr>
          <a:xfrm>
            <a:off x="457200" y="8764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Nicholas McCray</a:t>
            </a:r>
            <a:endParaRPr/>
          </a:p>
        </p:txBody>
      </p:sp>
      <p:pic>
        <p:nvPicPr>
          <p:cNvPr id="128" name="Google Shape;128;g2f90a52dd7c_0_174"/>
          <p:cNvPicPr preferRelativeResize="0"/>
          <p:nvPr/>
        </p:nvPicPr>
        <p:blipFill rotWithShape="1">
          <a:blip r:embed="rId3">
            <a:alphaModFix/>
          </a:blip>
          <a:srcRect b="27530" l="0" r="19813" t="19606"/>
          <a:stretch/>
        </p:blipFill>
        <p:spPr>
          <a:xfrm>
            <a:off x="3058800" y="1774913"/>
            <a:ext cx="2653275" cy="24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f90a52dd7c_0_174"/>
          <p:cNvPicPr preferRelativeResize="0"/>
          <p:nvPr/>
        </p:nvPicPr>
        <p:blipFill rotWithShape="1">
          <a:blip r:embed="rId4">
            <a:alphaModFix/>
          </a:blip>
          <a:srcRect b="25353" l="0" r="3846" t="14179"/>
          <a:stretch/>
        </p:blipFill>
        <p:spPr>
          <a:xfrm>
            <a:off x="5821125" y="1680125"/>
            <a:ext cx="3008225" cy="2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f90a52dd7c_0_174"/>
          <p:cNvPicPr preferRelativeResize="0"/>
          <p:nvPr/>
        </p:nvPicPr>
        <p:blipFill rotWithShape="1">
          <a:blip r:embed="rId5">
            <a:alphaModFix/>
          </a:blip>
          <a:srcRect b="33427" l="0" r="0" t="24279"/>
          <a:stretch/>
        </p:blipFill>
        <p:spPr>
          <a:xfrm>
            <a:off x="4312225" y="4273925"/>
            <a:ext cx="4374574" cy="22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f90a52dd7c_0_174"/>
          <p:cNvSpPr txBox="1"/>
          <p:nvPr>
            <p:ph idx="1" type="body"/>
          </p:nvPr>
        </p:nvSpPr>
        <p:spPr>
          <a:xfrm>
            <a:off x="457200" y="2059375"/>
            <a:ext cx="24924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Successful BLE program environment set up.</a:t>
            </a:r>
            <a:endParaRPr sz="2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Device connection to Pi, device appears on the D-Bus.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90a52dd7c_0_18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Embedded Systems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Cameron Schoenfeld</a:t>
            </a:r>
            <a:endParaRPr sz="1700"/>
          </a:p>
        </p:txBody>
      </p:sp>
      <p:graphicFrame>
        <p:nvGraphicFramePr>
          <p:cNvPr id="137" name="Google Shape;137;g2f90a52dd7c_0_18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{2E681C40-A1D4-4815-A3DD-605AA91985B5}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Rebuilt basic pathing algorithm with the A* model.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Created virtual ‘Test map’ to run the</a:t>
                      </a:r>
                      <a:r>
                        <a:rPr lang="en-US" sz="1800" u="none" cap="none" strike="noStrike"/>
                        <a:t> program through.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Added ‘Go to’ command to navigate to marked points in the test map.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 virtual pathfinding from any marker on map to any other marker.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integration of voice recognition subsystem.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object avoidance when pathing to markers.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90a52dd7c_0_186"/>
          <p:cNvSpPr txBox="1"/>
          <p:nvPr>
            <p:ph idx="1" type="body"/>
          </p:nvPr>
        </p:nvSpPr>
        <p:spPr>
          <a:xfrm>
            <a:off x="457200" y="2049275"/>
            <a:ext cx="36699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Portion of the A* Pathing algorithm, modified for our use.</a:t>
            </a:r>
            <a:endParaRPr sz="2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Additional functions for directing the motors to follow the shortest found path.</a:t>
            </a:r>
            <a:endParaRPr sz="2600"/>
          </a:p>
        </p:txBody>
      </p:sp>
      <p:sp>
        <p:nvSpPr>
          <p:cNvPr id="143" name="Google Shape;143;g2f90a52dd7c_0_18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Embedded Systems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Cameron Schoenfeld</a:t>
            </a:r>
            <a:endParaRPr/>
          </a:p>
        </p:txBody>
      </p:sp>
      <p:pic>
        <p:nvPicPr>
          <p:cNvPr id="144" name="Google Shape;144;g2f90a52dd7c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50" y="2049277"/>
            <a:ext cx="4409252" cy="454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90a52dd7c_0_192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50" name="Google Shape;150;g2f90a52dd7c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7725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90a52dd7c_0_19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56" name="Google Shape;156;g2f90a52dd7c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199" cy="47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sz="5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5800"/>
              <a:t>Thank You!</a:t>
            </a:r>
            <a:endParaRPr b="1" sz="5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4400"/>
              <a:t>Any Questions?</a:t>
            </a:r>
            <a:endParaRPr b="1"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restaurant industry can be streamlined with the inclusion of automated service robots to deliver food directly to the customer without the need of human waitstaff.</a:t>
            </a:r>
            <a:endParaRPr sz="21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robot is able to take in voice commands and manual control from a mobile application to direct its movement while sensors detect and prevent imminent collisions. Additionally, the robot will be able to navigate through a predetermined map of the environment to quickly navigate to any marked location.</a:t>
            </a:r>
            <a:endParaRPr sz="2100"/>
          </a:p>
        </p:txBody>
      </p:sp>
      <p:pic>
        <p:nvPicPr>
          <p:cNvPr id="67" name="Google Shape;6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125" y="1852875"/>
            <a:ext cx="2582950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90a52dd7c_0_0"/>
          <p:cNvSpPr txBox="1"/>
          <p:nvPr/>
        </p:nvSpPr>
        <p:spPr>
          <a:xfrm>
            <a:off x="607186" y="6075075"/>
            <a:ext cx="7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Logan Cardwell             Dawson Holly                Nicholas McCray           Cameron Schoenfeld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g2f90a52dd7c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</a:t>
            </a:r>
            <a:endParaRPr/>
          </a:p>
        </p:txBody>
      </p:sp>
      <p:sp>
        <p:nvSpPr>
          <p:cNvPr id="74" name="Google Shape;74;g2f90a52dd7c_0_0"/>
          <p:cNvSpPr txBox="1"/>
          <p:nvPr/>
        </p:nvSpPr>
        <p:spPr>
          <a:xfrm>
            <a:off x="6066500" y="1856255"/>
            <a:ext cx="294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Voice Recognition: </a:t>
            </a:r>
            <a:r>
              <a:rPr lang="en-US" sz="1800">
                <a:solidFill>
                  <a:schemeClr val="dk1"/>
                </a:solidFill>
              </a:rPr>
              <a:t>Outputs text transcription from received audio file.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Power and Hardware: </a:t>
            </a:r>
            <a:r>
              <a:rPr lang="en-US" sz="1800">
                <a:solidFill>
                  <a:schemeClr val="dk1"/>
                </a:solidFill>
              </a:rPr>
              <a:t>Provides the required power for the motor driver and the raspberry pi.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App Design: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Receive manual and audio commands to transmit to the robot.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Embedded Systems: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Underlying logic and data flow between all other subsystems.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g2f90a52dd7c_0_0"/>
          <p:cNvSpPr/>
          <p:nvPr/>
        </p:nvSpPr>
        <p:spPr>
          <a:xfrm>
            <a:off x="383025" y="6148863"/>
            <a:ext cx="252600" cy="25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f90a52dd7c_0_0"/>
          <p:cNvSpPr/>
          <p:nvPr/>
        </p:nvSpPr>
        <p:spPr>
          <a:xfrm>
            <a:off x="2265763" y="6148863"/>
            <a:ext cx="252600" cy="252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f90a52dd7c_0_0"/>
          <p:cNvSpPr/>
          <p:nvPr/>
        </p:nvSpPr>
        <p:spPr>
          <a:xfrm>
            <a:off x="4148500" y="6148869"/>
            <a:ext cx="252600" cy="2526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f90a52dd7c_0_0"/>
          <p:cNvSpPr/>
          <p:nvPr/>
        </p:nvSpPr>
        <p:spPr>
          <a:xfrm>
            <a:off x="6052032" y="6148864"/>
            <a:ext cx="252600" cy="252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g2f90a52dd7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6752"/>
            <a:ext cx="5761700" cy="306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90a52dd7c_0_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85" name="Google Shape;85;g2f90a52dd7c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43477"/>
            <a:ext cx="8839199" cy="19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90a52dd7c_0_1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Voice Recognition &amp; Body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Logan Cardwell</a:t>
            </a:r>
            <a:endParaRPr sz="1700"/>
          </a:p>
        </p:txBody>
      </p:sp>
      <p:graphicFrame>
        <p:nvGraphicFramePr>
          <p:cNvPr id="91" name="Google Shape;91;g2f90a52dd7c_0_144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{2E681C40-A1D4-4815-A3DD-605AA91985B5}</a:tableStyleId>
              </a:tblPr>
              <a:tblGrid>
                <a:gridCol w="3886200"/>
                <a:gridCol w="3886200"/>
              </a:tblGrid>
              <a:tr h="926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14 Hours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9117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 functional 300 epoch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speech-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to-text model has been trained.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 3D model of a body for the robot has been designed within 0.5 mm of the proportions of our chassis.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body will be 3D printed, sanded, painted, and assembled onto the chassis of the food delivery robot.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300 epoch STT version will replace the current, older version that currently exists on the Pi for final integration with the integrated systems subsystem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90a52dd7c_0_15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Voice Recognition &amp; Body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Logan Cardwell</a:t>
            </a:r>
            <a:endParaRPr/>
          </a:p>
        </p:txBody>
      </p:sp>
      <p:sp>
        <p:nvSpPr>
          <p:cNvPr id="97" name="Google Shape;97;g2f90a52dd7c_0_150"/>
          <p:cNvSpPr txBox="1"/>
          <p:nvPr>
            <p:ph idx="1" type="body"/>
          </p:nvPr>
        </p:nvSpPr>
        <p:spPr>
          <a:xfrm>
            <a:off x="457200" y="2049275"/>
            <a:ext cx="36699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44170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600"/>
              <a:t>The 300 epoch STT system now passed validation for both valid and invalid commands. This system is functional on the Raspberry Pi.</a:t>
            </a:r>
            <a:endParaRPr sz="2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44170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600"/>
              <a:t>The robots body has been designed, and features a hinged food cover, a tray with a lip to prevent spills, a grate to allow airflow to the Pi, a telescopic flag pole for visibility, and windows for the ultrasonic sensors.</a:t>
            </a:r>
            <a:endParaRPr sz="2600"/>
          </a:p>
        </p:txBody>
      </p:sp>
      <p:pic>
        <p:nvPicPr>
          <p:cNvPr id="98" name="Google Shape;98;g2f90a52dd7c_0_150"/>
          <p:cNvPicPr preferRelativeResize="0"/>
          <p:nvPr/>
        </p:nvPicPr>
        <p:blipFill rotWithShape="1">
          <a:blip r:embed="rId3">
            <a:alphaModFix/>
          </a:blip>
          <a:srcRect b="7496" l="0" r="0" t="5029"/>
          <a:stretch/>
        </p:blipFill>
        <p:spPr>
          <a:xfrm>
            <a:off x="4934240" y="3429000"/>
            <a:ext cx="3745810" cy="32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90a52dd7c_0_150"/>
          <p:cNvPicPr preferRelativeResize="0"/>
          <p:nvPr/>
        </p:nvPicPr>
        <p:blipFill rotWithShape="1">
          <a:blip r:embed="rId4">
            <a:alphaModFix/>
          </a:blip>
          <a:srcRect b="31665" l="0" r="0" t="0"/>
          <a:stretch/>
        </p:blipFill>
        <p:spPr>
          <a:xfrm>
            <a:off x="4868122" y="2005275"/>
            <a:ext cx="3878054" cy="1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90a52dd7c_0_1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&amp;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Dawson Holly</a:t>
            </a:r>
            <a:endParaRPr sz="1700"/>
          </a:p>
        </p:txBody>
      </p:sp>
      <p:graphicFrame>
        <p:nvGraphicFramePr>
          <p:cNvPr id="105" name="Google Shape;105;g2f90a52dd7c_0_156"/>
          <p:cNvGraphicFramePr/>
          <p:nvPr/>
        </p:nvGraphicFramePr>
        <p:xfrm>
          <a:off x="685800" y="202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{2E681C40-A1D4-4815-A3DD-605AA91985B5}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New batteries have been installed.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Final motor testing has been completed.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All Power issues are resolved.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Addition of a </a:t>
                      </a:r>
                      <a:r>
                        <a:rPr lang="en-US" sz="1800"/>
                        <a:t>separate</a:t>
                      </a:r>
                      <a:r>
                        <a:rPr lang="en-US" sz="1800"/>
                        <a:t> battery just for the Pi.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motor driver for all motor movement directions.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Utilizing USB-C to provide Pi with power.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 longevity and run time.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Continue working on the overall robot body.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Configure all connections through the 20 pin plug.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Mount on/off switch.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 frame </a:t>
                      </a:r>
                      <a:r>
                        <a:rPr lang="en-US" sz="1800"/>
                        <a:t>support</a:t>
                      </a:r>
                      <a:r>
                        <a:rPr lang="en-US" sz="1800"/>
                        <a:t> to increase weight capacity.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g2f90a52dd7c_0_156"/>
          <p:cNvSpPr txBox="1"/>
          <p:nvPr/>
        </p:nvSpPr>
        <p:spPr>
          <a:xfrm>
            <a:off x="228600" y="60567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90a52dd7c_0_16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100"/>
              <a:t>Images of the new batteries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1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Fully connected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Operable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Tested</a:t>
            </a:r>
            <a:endParaRPr sz="1500"/>
          </a:p>
        </p:txBody>
      </p:sp>
      <p:sp>
        <p:nvSpPr>
          <p:cNvPr id="112" name="Google Shape;112;g2f90a52dd7c_0_162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&amp;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Dawson Holly</a:t>
            </a:r>
            <a:endParaRPr/>
          </a:p>
        </p:txBody>
      </p:sp>
      <p:sp>
        <p:nvSpPr>
          <p:cNvPr id="113" name="Google Shape;113;g2f90a52dd7c_0_162"/>
          <p:cNvSpPr txBox="1"/>
          <p:nvPr/>
        </p:nvSpPr>
        <p:spPr>
          <a:xfrm>
            <a:off x="1927123" y="3382297"/>
            <a:ext cx="49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2f90a52dd7c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26" y="3903351"/>
            <a:ext cx="3713101" cy="2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f90a52dd7c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675" y="3903350"/>
            <a:ext cx="3375935" cy="22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f90a52dd7c_0_162"/>
          <p:cNvSpPr txBox="1"/>
          <p:nvPr/>
        </p:nvSpPr>
        <p:spPr>
          <a:xfrm>
            <a:off x="5138800" y="2707250"/>
            <a:ext cx="31368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The Raspberry Pi now has its own power supply.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No longer reboots unexpectedly.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90a52dd7c_0_16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Nicholas McCray</a:t>
            </a:r>
            <a:endParaRPr sz="1700"/>
          </a:p>
        </p:txBody>
      </p:sp>
      <p:graphicFrame>
        <p:nvGraphicFramePr>
          <p:cNvPr id="122" name="Google Shape;122;g2f90a52dd7c_0_168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{2E681C40-A1D4-4815-A3DD-605AA91985B5}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Raspberry Pi auto-executing forever advertising BLE script on start-up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On-going app sending data to the Raspberry Pi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App sends the correct data to the Raspberry Pi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App receives sensor data from the Raspberry Pi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